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0" r:id="rId10"/>
    <p:sldId id="292" r:id="rId11"/>
    <p:sldId id="293" r:id="rId12"/>
    <p:sldId id="294" r:id="rId13"/>
    <p:sldId id="259" r:id="rId14"/>
    <p:sldId id="468" r:id="rId15"/>
    <p:sldId id="469" r:id="rId16"/>
    <p:sldId id="336" r:id="rId17"/>
    <p:sldId id="269" r:id="rId18"/>
    <p:sldId id="4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000"/>
    <a:srgbClr val="9EAD0F"/>
    <a:srgbClr val="F7F7F2"/>
    <a:srgbClr val="9FA923"/>
    <a:srgbClr val="A4B129"/>
    <a:srgbClr val="2D2D23"/>
    <a:srgbClr val="2C2C2C"/>
    <a:srgbClr val="F4F4EC"/>
    <a:srgbClr val="F1F1E7"/>
    <a:srgbClr val="96A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/>
    <p:restoredTop sz="94674"/>
  </p:normalViewPr>
  <p:slideViewPr>
    <p:cSldViewPr snapToGrid="0">
      <p:cViewPr varScale="1">
        <p:scale>
          <a:sx n="146" d="100"/>
          <a:sy n="146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E7E97-936A-4022-A81B-DC7992A62BAE}" type="datetimeFigureOut">
              <a:rPr lang="en-SI" smtClean="0"/>
              <a:t>9/19/19</a:t>
            </a:fld>
            <a:endParaRPr lang="en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F0C07-2CF4-4064-BDAC-EBF8FFDED2BF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1318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9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19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30549-666E-5347-B91D-E5591E42EE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666" y="460285"/>
            <a:ext cx="11197415" cy="2387600"/>
          </a:xfrm>
          <a:effectLst/>
        </p:spPr>
        <p:txBody>
          <a:bodyPr anchor="b">
            <a:noAutofit/>
          </a:bodyPr>
          <a:lstStyle>
            <a:lvl1pPr algn="l">
              <a:defRPr sz="7700" spc="200" baseline="0">
                <a:solidFill>
                  <a:schemeClr val="bg1"/>
                </a:solidFill>
                <a:effectLst>
                  <a:outerShdw blurRad="88900" dist="25400" dir="5400000" algn="ctr" rotWithShape="0">
                    <a:schemeClr val="tx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667" y="2837127"/>
            <a:ext cx="11197414" cy="1655762"/>
          </a:xfrm>
          <a:prstGeom prst="rect">
            <a:avLst/>
          </a:prstGeom>
          <a:effectLst/>
        </p:spPr>
        <p:txBody>
          <a:bodyPr lIns="137160"/>
          <a:lstStyle>
            <a:lvl1pPr marL="0" indent="0" algn="l">
              <a:buNone/>
              <a:defRPr sz="2400" spc="100" baseline="0">
                <a:solidFill>
                  <a:schemeClr val="bg1"/>
                </a:solidFill>
                <a:effectLst>
                  <a:outerShdw blurRad="88900" dist="25400" dir="5400000" algn="tl" rotWithShape="0">
                    <a:schemeClr val="tx1"/>
                  </a:outerShdw>
                </a:effectLst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67" y="5873026"/>
            <a:ext cx="2209800" cy="759114"/>
          </a:xfrm>
          <a:prstGeom prst="rect">
            <a:avLst/>
          </a:prstGeom>
          <a:effectLst>
            <a:glow rad="25400">
              <a:schemeClr val="tx1">
                <a:alpha val="25000"/>
              </a:schemeClr>
            </a:glow>
            <a:outerShdw blurRad="88900" dist="254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34416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7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79E517-9E5A-48DF-8E0A-A8BE9F3ADF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83309">
            <a:off x="-2706485" y="-3051924"/>
            <a:ext cx="7751755" cy="72436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14B57A-8E2E-42CE-A838-E6A36DE9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0BC1-ED4C-4B63-9CED-6D571B761D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92263"/>
            <a:ext cx="10515600" cy="46958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B942D-1781-49CA-A0EB-AA14A9A77E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0264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CF1383A-D922-4A51-BBC0-976949F4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83309">
            <a:off x="-2706485" y="-3051924"/>
            <a:ext cx="7751755" cy="724367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CE96D9C-00E9-4C24-8C4D-DA1D1B4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6F67-62A2-4718-973C-F1D4A166CF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576388"/>
            <a:ext cx="5256213" cy="4711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90A922-5FCE-465D-8BF0-DECE57BB64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576388"/>
            <a:ext cx="5257800" cy="4711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837BA4-0757-4001-9E25-3B945ED532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62837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D49528-7784-44BF-B6B2-5C62F401B4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83309">
            <a:off x="-2706485" y="-3051924"/>
            <a:ext cx="7751755" cy="724367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5A94A31-4113-4606-91DE-9D487879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0DA62-5F82-42DD-84BC-D6EFABD682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16433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5ACAEA-470D-4D7C-A00A-F50D40FB20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83309">
            <a:off x="-2706485" y="-3051924"/>
            <a:ext cx="7751755" cy="72436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D04DB9-D8BC-4897-A4B2-6435A4F47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6" y="205329"/>
            <a:ext cx="4538662" cy="11535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D0695-0AFD-49A2-B252-F73C2DEFE3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775" y="1592036"/>
            <a:ext cx="4538663" cy="49913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DAFF36-B2F9-45F4-AD6C-73C484758F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0438" y="204788"/>
            <a:ext cx="7189787" cy="6378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4F7F4-1AA2-4AB0-9D7D-58D155EE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9556" y="6583363"/>
            <a:ext cx="782444" cy="259420"/>
          </a:xfrm>
        </p:spPr>
        <p:txBody>
          <a:bodyPr/>
          <a:lstStyle/>
          <a:p>
            <a:fld id="{28375FA0-4C70-4554-B8D8-BE72A1C5126B}" type="slidenum">
              <a:rPr lang="en-SI" smtClean="0"/>
              <a:pPr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88525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rgbClr val="002022"/>
            </a:gs>
            <a:gs pos="100000">
              <a:srgbClr val="004146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FA6F2B6-139B-4A1A-A24F-3C8E75D6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329"/>
            <a:ext cx="10515600" cy="1153571"/>
          </a:xfrm>
          <a:prstGeom prst="rect">
            <a:avLst/>
          </a:prstGeom>
          <a:effectLst>
            <a:outerShdw blurRad="88900" dist="25400" dir="5400000" algn="t" rotWithShape="0">
              <a:prstClr val="black"/>
            </a:outerShdw>
          </a:effectLst>
        </p:spPr>
        <p:txBody>
          <a:bodyPr vert="horz" wrap="square" lIns="91440" tIns="45720" rIns="91440" bIns="45720" rtlCol="0" anchor="b" anchorCtr="0">
            <a:normAutofit/>
          </a:bodyPr>
          <a:lstStyle>
            <a:lvl1pPr>
              <a:defRPr>
                <a:solidFill>
                  <a:srgbClr val="9EAD0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F91948-909F-438A-97EE-8D55DC9572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603022"/>
            <a:ext cx="10515600" cy="4685065"/>
          </a:xfrm>
        </p:spPr>
        <p:txBody>
          <a:bodyPr/>
          <a:lstStyle>
            <a:lvl1pPr>
              <a:defRPr>
                <a:solidFill>
                  <a:schemeClr val="bg1">
                    <a:alpha val="90000"/>
                  </a:schemeClr>
                </a:solidFill>
              </a:defRPr>
            </a:lvl1pPr>
            <a:lvl2pPr>
              <a:defRPr>
                <a:solidFill>
                  <a:schemeClr val="bg1">
                    <a:alpha val="90000"/>
                  </a:schemeClr>
                </a:solidFill>
              </a:defRPr>
            </a:lvl2pPr>
            <a:lvl3pPr>
              <a:defRPr>
                <a:solidFill>
                  <a:schemeClr val="bg1">
                    <a:alpha val="90000"/>
                  </a:schemeClr>
                </a:solidFill>
              </a:defRPr>
            </a:lvl3pPr>
            <a:lvl4pPr>
              <a:defRPr>
                <a:solidFill>
                  <a:schemeClr val="bg1">
                    <a:alpha val="90000"/>
                  </a:schemeClr>
                </a:solidFill>
              </a:defRPr>
            </a:lvl4pPr>
            <a:lvl5pPr>
              <a:defRPr>
                <a:solidFill>
                  <a:schemeClr val="bg1">
                    <a:alpha val="9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6BDDC-5852-4DAF-8929-97EEA04E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43780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05329"/>
            <a:ext cx="10515600" cy="1153571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2F86B-E6B1-4258-9460-AA1BB6BE8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0200"/>
            <a:ext cx="10515600" cy="4687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2D148-6418-405B-A770-E3DD65C4E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2649" y="6367347"/>
            <a:ext cx="782444" cy="3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AB000"/>
                </a:solidFill>
                <a:latin typeface="+mj-lt"/>
              </a:defRPr>
            </a:lvl1pPr>
          </a:lstStyle>
          <a:p>
            <a:fld id="{28375FA0-4C70-4554-B8D8-BE72A1C5126B}" type="slidenum">
              <a:rPr lang="en-SI" smtClean="0"/>
              <a:pPr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64402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00" baseline="0">
          <a:solidFill>
            <a:srgbClr val="8AB000"/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FontTx/>
        <a:buNone/>
        <a:defRPr sz="2200" kern="1200" spc="20" baseline="0">
          <a:ln>
            <a:noFill/>
          </a:ln>
          <a:solidFill>
            <a:srgbClr val="2D2D23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lnSpc>
          <a:spcPct val="100000"/>
        </a:lnSpc>
        <a:spcBef>
          <a:spcPts val="1200"/>
        </a:spcBef>
        <a:buSzPct val="86000"/>
        <a:buFont typeface="Courier New" panose="02070309020205020404" pitchFamily="49" charset="0"/>
        <a:buChar char="o"/>
        <a:defRPr sz="2200" kern="1200" spc="20" baseline="0">
          <a:ln>
            <a:noFill/>
          </a:ln>
          <a:solidFill>
            <a:srgbClr val="2D2D23"/>
          </a:solidFill>
          <a:latin typeface="+mn-lt"/>
          <a:ea typeface="+mn-ea"/>
          <a:cs typeface="+mn-cs"/>
        </a:defRPr>
      </a:lvl2pPr>
      <a:lvl3pPr marL="1005840" indent="-274320" algn="l" defTabSz="914400" rtl="0" eaLnBrk="1" latinLnBrk="0" hangingPunct="1">
        <a:lnSpc>
          <a:spcPct val="100000"/>
        </a:lnSpc>
        <a:spcBef>
          <a:spcPts val="1200"/>
        </a:spcBef>
        <a:buSzPct val="86000"/>
        <a:buFont typeface="Courier New" panose="02070309020205020404" pitchFamily="49" charset="0"/>
        <a:buChar char="o"/>
        <a:defRPr sz="2200" kern="1200" spc="20" baseline="0">
          <a:ln>
            <a:noFill/>
          </a:ln>
          <a:solidFill>
            <a:srgbClr val="2D2D23"/>
          </a:solidFill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lnSpc>
          <a:spcPct val="100000"/>
        </a:lnSpc>
        <a:spcBef>
          <a:spcPts val="1200"/>
        </a:spcBef>
        <a:buSzPct val="86000"/>
        <a:buFont typeface="Courier New" panose="02070309020205020404" pitchFamily="49" charset="0"/>
        <a:buChar char="o"/>
        <a:defRPr sz="2200" kern="1200" spc="20" baseline="0">
          <a:solidFill>
            <a:srgbClr val="2D2D23"/>
          </a:solidFill>
          <a:latin typeface="+mn-lt"/>
          <a:ea typeface="+mn-ea"/>
          <a:cs typeface="+mn-cs"/>
        </a:defRPr>
      </a:lvl4pPr>
      <a:lvl5pPr marL="1737360" indent="-274320" algn="l" defTabSz="914400" rtl="0" eaLnBrk="1" latinLnBrk="0" hangingPunct="1">
        <a:lnSpc>
          <a:spcPct val="100000"/>
        </a:lnSpc>
        <a:spcBef>
          <a:spcPts val="1200"/>
        </a:spcBef>
        <a:buSzPct val="86000"/>
        <a:buFont typeface="Courier New" panose="02070309020205020404" pitchFamily="49" charset="0"/>
        <a:buChar char="o"/>
        <a:defRPr sz="2200" kern="1200" spc="20" baseline="0">
          <a:solidFill>
            <a:srgbClr val="2D2D2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ustom-scripts.sentinel-hub.com/eo-browser/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gif"/><Relationship Id="rId5" Type="http://schemas.openxmlformats.org/officeDocument/2006/relationships/image" Target="../media/image31.png"/><Relationship Id="rId10" Type="http://schemas.openxmlformats.org/officeDocument/2006/relationships/image" Target="../media/image36.gif"/><Relationship Id="rId4" Type="http://schemas.openxmlformats.org/officeDocument/2006/relationships/image" Target="../media/image30.png"/><Relationship Id="rId9" Type="http://schemas.openxmlformats.org/officeDocument/2006/relationships/image" Target="../media/image3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services.sentinel-hub.com/ogc/wcs/%3cINSTAN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hyperlink" Target="https://www.geopedia.worl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entinel-hub/land-cover-classification-with-eo-learn-part-1-2471e809819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ntinel-hub/norsc19-eo-learn-workshop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sentinel-hub.com/ogc/wcs/%3cINSTANCE" TargetMode="External"/><Relationship Id="rId2" Type="http://schemas.openxmlformats.org/officeDocument/2006/relationships/hyperlink" Target="https://sentinel-hub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sentinel-hub.com/sentinel-playground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hyperlink" Target="https://apps.sentinel-hub.com/eo-brows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666" y="460285"/>
            <a:ext cx="11197415" cy="3547164"/>
          </a:xfrm>
        </p:spPr>
        <p:txBody>
          <a:bodyPr/>
          <a:lstStyle/>
          <a:p>
            <a:pPr algn="just"/>
            <a:r>
              <a:rPr lang="en-US" sz="7200" b="1" dirty="0"/>
              <a:t>Sentinel Hub and </a:t>
            </a:r>
            <a:r>
              <a:rPr lang="en-US" sz="7200" b="1" dirty="0" err="1"/>
              <a:t>eo</a:t>
            </a:r>
            <a:r>
              <a:rPr lang="en-US" sz="7200" b="1" dirty="0"/>
              <a:t>-learn</a:t>
            </a:r>
            <a:br>
              <a:rPr lang="sl-SI" sz="3600" dirty="0">
                <a:effectLst>
                  <a:outerShdw blurRad="88900" dist="25400" dir="5400000" algn="ctr" rotWithShape="0">
                    <a:prstClr val="black"/>
                  </a:outerShdw>
                </a:effectLst>
                <a:cs typeface="Calibri bold"/>
              </a:rPr>
            </a:br>
            <a:br>
              <a:rPr lang="sl-SI" sz="3600" dirty="0">
                <a:effectLst>
                  <a:outerShdw blurRad="88900" dist="25400" dir="5400000" algn="ctr" rotWithShape="0">
                    <a:prstClr val="black"/>
                  </a:outerShdw>
                </a:effectLst>
                <a:cs typeface="Calibri bold"/>
              </a:rPr>
            </a:br>
            <a:r>
              <a:rPr lang="sl-SI" sz="2800" dirty="0">
                <a:effectLst>
                  <a:outerShdw blurRad="88900" dist="25400" dir="5400000" algn="ctr" rotWithShape="0">
                    <a:prstClr val="black"/>
                  </a:outerShdw>
                </a:effectLst>
                <a:cs typeface="Calibri bold"/>
              </a:rPr>
              <a:t>Bridging Earth Observation data and Machine Learning in Python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667" y="4107127"/>
            <a:ext cx="11197414" cy="1655762"/>
          </a:xfrm>
        </p:spPr>
        <p:txBody>
          <a:bodyPr vert="horz" lIns="13716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EO Research team, </a:t>
            </a:r>
            <a:r>
              <a:rPr lang="en-US" dirty="0" err="1"/>
              <a:t>Sinergise</a:t>
            </a:r>
            <a:r>
              <a:rPr lang="en-US" dirty="0"/>
              <a:t>, 2019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8FAA976-38F1-4B40-83B4-425B01BDB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921" y="5270848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51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5400-7075-1E4C-94E0-207C45B8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4A649-E5FE-434F-97F8-E94F936BFA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10</a:t>
            </a:fld>
            <a:endParaRPr lang="en-SI"/>
          </a:p>
        </p:txBody>
      </p:sp>
      <p:pic>
        <p:nvPicPr>
          <p:cNvPr id="5" name="Picture 4" descr="Screen Shot 2017-11-20 at 23.35.11.png">
            <a:extLst>
              <a:ext uri="{FF2B5EF4-FFF2-40B4-BE49-F238E27FC236}">
                <a16:creationId xmlns:a16="http://schemas.microsoft.com/office/drawing/2014/main" id="{7AB553A1-36A2-834B-9284-D08BCDF92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015" y="1357641"/>
            <a:ext cx="9379961" cy="4800715"/>
          </a:xfrm>
          <a:prstGeom prst="rect">
            <a:avLst/>
          </a:prstGeom>
        </p:spPr>
      </p:pic>
      <p:pic>
        <p:nvPicPr>
          <p:cNvPr id="6" name="Picture 5" descr="Screen Shot 2017-11-20 at 23.35.47.png">
            <a:extLst>
              <a:ext uri="{FF2B5EF4-FFF2-40B4-BE49-F238E27FC236}">
                <a16:creationId xmlns:a16="http://schemas.microsoft.com/office/drawing/2014/main" id="{A8F87145-E6D9-9C40-8770-FF47995168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018" y="1356132"/>
            <a:ext cx="9379964" cy="4794204"/>
          </a:xfrm>
          <a:prstGeom prst="rect">
            <a:avLst/>
          </a:prstGeom>
        </p:spPr>
      </p:pic>
      <p:pic>
        <p:nvPicPr>
          <p:cNvPr id="7" name="Picture 6" descr="Screen Shot 2017-11-20 at 23.36.07.png">
            <a:extLst>
              <a:ext uri="{FF2B5EF4-FFF2-40B4-BE49-F238E27FC236}">
                <a16:creationId xmlns:a16="http://schemas.microsoft.com/office/drawing/2014/main" id="{536C0365-642B-3849-9BC6-793FED6D3F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018" y="1356132"/>
            <a:ext cx="9379964" cy="4794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30FEE4-173B-CD4A-9C10-B28CC20378B6}"/>
              </a:ext>
            </a:extLst>
          </p:cNvPr>
          <p:cNvSpPr txBox="1"/>
          <p:nvPr/>
        </p:nvSpPr>
        <p:spPr>
          <a:xfrm>
            <a:off x="2790417" y="6304965"/>
            <a:ext cx="661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https://custom-scripts.sentinel-hub.com/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27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2ABF3-0EA6-A546-AB0F-8280DBB597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11</a:t>
            </a:fld>
            <a:endParaRPr lang="en-SI"/>
          </a:p>
        </p:txBody>
      </p:sp>
      <p:pic>
        <p:nvPicPr>
          <p:cNvPr id="5" name="Picture 4" descr="Screen Shot 2018-09-29 at 18.58.30.png">
            <a:extLst>
              <a:ext uri="{FF2B5EF4-FFF2-40B4-BE49-F238E27FC236}">
                <a16:creationId xmlns:a16="http://schemas.microsoft.com/office/drawing/2014/main" id="{9E26BAD1-5355-1741-B1CF-F3FCEE4343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643" y="44467"/>
            <a:ext cx="3727714" cy="4118845"/>
          </a:xfrm>
          <a:prstGeom prst="rect">
            <a:avLst/>
          </a:prstGeom>
        </p:spPr>
      </p:pic>
      <p:pic>
        <p:nvPicPr>
          <p:cNvPr id="6" name="Picture 5" descr="Screen Shot 2018-09-29 at 18.59.32.png">
            <a:extLst>
              <a:ext uri="{FF2B5EF4-FFF2-40B4-BE49-F238E27FC236}">
                <a16:creationId xmlns:a16="http://schemas.microsoft.com/office/drawing/2014/main" id="{A73178F4-BFF5-5744-824A-84262092D2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860578" cy="3806080"/>
          </a:xfrm>
          <a:prstGeom prst="rect">
            <a:avLst/>
          </a:prstGeom>
        </p:spPr>
      </p:pic>
      <p:pic>
        <p:nvPicPr>
          <p:cNvPr id="7" name="Picture 6" descr="Screen Shot 2018-09-29 at 19.05.08.png">
            <a:extLst>
              <a:ext uri="{FF2B5EF4-FFF2-40B4-BE49-F238E27FC236}">
                <a16:creationId xmlns:a16="http://schemas.microsoft.com/office/drawing/2014/main" id="{F278D43E-F178-B34B-A0B2-A06D8B917E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427" y="3497106"/>
            <a:ext cx="3633716" cy="3559434"/>
          </a:xfrm>
          <a:prstGeom prst="rect">
            <a:avLst/>
          </a:prstGeom>
        </p:spPr>
      </p:pic>
      <p:pic>
        <p:nvPicPr>
          <p:cNvPr id="8" name="Picture 7" descr="Screen Shot 2018-09-29 at 19.08.16.png">
            <a:extLst>
              <a:ext uri="{FF2B5EF4-FFF2-40B4-BE49-F238E27FC236}">
                <a16:creationId xmlns:a16="http://schemas.microsoft.com/office/drawing/2014/main" id="{79BD660F-9669-5A48-A402-2057145F88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560" y="4163312"/>
            <a:ext cx="3684336" cy="2728906"/>
          </a:xfrm>
          <a:prstGeom prst="rect">
            <a:avLst/>
          </a:prstGeom>
        </p:spPr>
      </p:pic>
      <p:pic>
        <p:nvPicPr>
          <p:cNvPr id="9" name="Picture 8" descr="Screen Shot 2018-09-29 at 19.15.55.png">
            <a:extLst>
              <a:ext uri="{FF2B5EF4-FFF2-40B4-BE49-F238E27FC236}">
                <a16:creationId xmlns:a16="http://schemas.microsoft.com/office/drawing/2014/main" id="{308FFCC6-2B37-F349-804C-A9F011C972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7130" y="44467"/>
            <a:ext cx="3866231" cy="2916056"/>
          </a:xfrm>
          <a:prstGeom prst="rect">
            <a:avLst/>
          </a:prstGeom>
        </p:spPr>
      </p:pic>
      <p:pic>
        <p:nvPicPr>
          <p:cNvPr id="10" name="Picture 9" descr="Screen Shot 2018-09-29 at 19.02.32.png">
            <a:extLst>
              <a:ext uri="{FF2B5EF4-FFF2-40B4-BE49-F238E27FC236}">
                <a16:creationId xmlns:a16="http://schemas.microsoft.com/office/drawing/2014/main" id="{D2EE9D9E-4611-AF44-883C-6D9B53FAF2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578" y="2716815"/>
            <a:ext cx="3812783" cy="4375007"/>
          </a:xfrm>
          <a:prstGeom prst="rect">
            <a:avLst/>
          </a:prstGeom>
        </p:spPr>
      </p:pic>
      <p:pic>
        <p:nvPicPr>
          <p:cNvPr id="11" name="Picture 10" descr="iceberg.gif">
            <a:extLst>
              <a:ext uri="{FF2B5EF4-FFF2-40B4-BE49-F238E27FC236}">
                <a16:creationId xmlns:a16="http://schemas.microsoft.com/office/drawing/2014/main" id="{CFEF8DF3-998E-C941-ADF4-6F606AFF7CC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66" y="4297869"/>
            <a:ext cx="3164279" cy="2540034"/>
          </a:xfrm>
          <a:prstGeom prst="rect">
            <a:avLst/>
          </a:prstGeom>
        </p:spPr>
      </p:pic>
      <p:pic>
        <p:nvPicPr>
          <p:cNvPr id="12" name="Picture 11" descr="icecap.gif">
            <a:extLst>
              <a:ext uri="{FF2B5EF4-FFF2-40B4-BE49-F238E27FC236}">
                <a16:creationId xmlns:a16="http://schemas.microsoft.com/office/drawing/2014/main" id="{1B8BACA7-0081-6C41-8FA4-FF74B69DC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587" y="3598332"/>
            <a:ext cx="3244707" cy="3244707"/>
          </a:xfrm>
          <a:prstGeom prst="rect">
            <a:avLst/>
          </a:prstGeom>
        </p:spPr>
      </p:pic>
      <p:pic>
        <p:nvPicPr>
          <p:cNvPr id="13" name="Picture 12" descr="no2.gif">
            <a:extLst>
              <a:ext uri="{FF2B5EF4-FFF2-40B4-BE49-F238E27FC236}">
                <a16:creationId xmlns:a16="http://schemas.microsoft.com/office/drawing/2014/main" id="{0473A42D-5D4D-2442-997D-FEFA2B4DE0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29" y="793750"/>
            <a:ext cx="4142728" cy="2692773"/>
          </a:xfrm>
          <a:prstGeom prst="rect">
            <a:avLst/>
          </a:prstGeom>
        </p:spPr>
      </p:pic>
      <p:pic>
        <p:nvPicPr>
          <p:cNvPr id="14" name="Picture 13" descr="niger.gif">
            <a:extLst>
              <a:ext uri="{FF2B5EF4-FFF2-40B4-BE49-F238E27FC236}">
                <a16:creationId xmlns:a16="http://schemas.microsoft.com/office/drawing/2014/main" id="{6F6E5300-6659-844C-91BC-643FAA7D3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643" y="772584"/>
            <a:ext cx="3156416" cy="31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6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50BFA-DE37-4848-B9F9-24CC74DF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6950E-74EB-904F-AFCC-E8FFE167F5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12</a:t>
            </a:fld>
            <a:endParaRPr lang="en-S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8FB35-E4C1-9E4A-B0F5-413FE9A1D676}"/>
              </a:ext>
            </a:extLst>
          </p:cNvPr>
          <p:cNvPicPr/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94" y="2341524"/>
            <a:ext cx="11725819" cy="3640565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8E85E773-CE42-5143-9831-2AB11B399554}"/>
              </a:ext>
            </a:extLst>
          </p:cNvPr>
          <p:cNvSpPr/>
          <p:nvPr/>
        </p:nvSpPr>
        <p:spPr>
          <a:xfrm>
            <a:off x="137971" y="6493342"/>
            <a:ext cx="11256888" cy="280174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19969" tIns="59984" rIns="119969" bIns="59984"/>
          <a:lstStyle/>
          <a:p>
            <a:r>
              <a:rPr lang="en-US" sz="1333" spc="-1" dirty="0">
                <a:solidFill>
                  <a:srgbClr val="000000"/>
                </a:solidFill>
                <a:latin typeface="Sans Serif" charset="0"/>
                <a:ea typeface="Sans Serif" charset="0"/>
              </a:rPr>
              <a:t>Sculley </a:t>
            </a:r>
            <a:r>
              <a:rPr lang="en-US" sz="1333" i="1" spc="-1" dirty="0">
                <a:solidFill>
                  <a:srgbClr val="000000"/>
                </a:solidFill>
                <a:latin typeface="Sans Serif" charset="0"/>
                <a:ea typeface="Sans Serif" charset="0"/>
              </a:rPr>
              <a:t>et al.</a:t>
            </a:r>
            <a:r>
              <a:rPr lang="en-US" sz="1333" spc="-1" dirty="0">
                <a:solidFill>
                  <a:srgbClr val="000000"/>
                </a:solidFill>
                <a:latin typeface="Sans Serif" charset="0"/>
                <a:ea typeface="Sans Serif" charset="0"/>
              </a:rPr>
              <a:t> </a:t>
            </a:r>
            <a:r>
              <a:rPr lang="en-US" sz="1333" b="1" spc="-1" dirty="0">
                <a:solidFill>
                  <a:srgbClr val="000000"/>
                </a:solidFill>
                <a:latin typeface="Sans Serif" charset="0"/>
                <a:ea typeface="Sans Serif" charset="0"/>
              </a:rPr>
              <a:t>Hidden Technical Debt in Machine Learning Systems</a:t>
            </a:r>
            <a:r>
              <a:rPr lang="en-US" sz="1333" spc="-1" dirty="0">
                <a:solidFill>
                  <a:srgbClr val="000000"/>
                </a:solidFill>
                <a:latin typeface="Sans Serif" charset="0"/>
                <a:ea typeface="Sans Serif" charset="0"/>
              </a:rPr>
              <a:t>, NIPS 2015</a:t>
            </a:r>
            <a:endParaRPr lang="en-US" sz="1333" spc="-1" dirty="0">
              <a:latin typeface="Sans Serif" charset="0"/>
              <a:ea typeface="Sans Serif" charset="0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477DBF95-2F69-B04B-97F6-9BE999491F94}"/>
              </a:ext>
            </a:extLst>
          </p:cNvPr>
          <p:cNvSpPr/>
          <p:nvPr/>
        </p:nvSpPr>
        <p:spPr>
          <a:xfrm>
            <a:off x="838200" y="1484895"/>
            <a:ext cx="4282440" cy="152594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19969" tIns="59984" rIns="119969" bIns="59984"/>
          <a:lstStyle/>
          <a:p>
            <a:pPr algn="ctr">
              <a:lnSpc>
                <a:spcPct val="100000"/>
              </a:lnSpc>
            </a:pPr>
            <a:r>
              <a:rPr lang="x-none" altLang="en-US" sz="2133" spc="-1">
                <a:solidFill>
                  <a:srgbClr val="2B511A"/>
                </a:solidFill>
                <a:latin typeface="Sans Serif" charset="0"/>
                <a:ea typeface="Sans Serif" charset="0"/>
              </a:rPr>
              <a:t>label-maker</a:t>
            </a:r>
          </a:p>
          <a:p>
            <a:pPr algn="ctr">
              <a:lnSpc>
                <a:spcPct val="100000"/>
              </a:lnSpc>
            </a:pPr>
            <a:r>
              <a:rPr lang="en-US" sz="2133" spc="-1" dirty="0" err="1">
                <a:solidFill>
                  <a:srgbClr val="2B511A"/>
                </a:solidFill>
                <a:latin typeface="Sans Serif" charset="0"/>
                <a:ea typeface="Sans Serif" charset="0"/>
                <a:sym typeface="+mn-ea"/>
              </a:rPr>
              <a:t>sentinelhub</a:t>
            </a:r>
            <a:r>
              <a:rPr lang="en-US" altLang="en-US" sz="2133" spc="-1" dirty="0" err="1">
                <a:solidFill>
                  <a:srgbClr val="2B511A"/>
                </a:solidFill>
                <a:latin typeface="Sans Serif" charset="0"/>
                <a:ea typeface="Sans Serif" charset="0"/>
                <a:sym typeface="+mn-ea"/>
              </a:rPr>
              <a:t>-</a:t>
            </a:r>
            <a:r>
              <a:rPr lang="en-US" sz="2133" spc="-1" dirty="0" err="1">
                <a:solidFill>
                  <a:srgbClr val="2B511A"/>
                </a:solidFill>
                <a:latin typeface="Sans Serif" charset="0"/>
                <a:ea typeface="Sans Serif" charset="0"/>
                <a:sym typeface="+mn-ea"/>
              </a:rPr>
              <a:t>py</a:t>
            </a:r>
            <a:endParaRPr lang="en-US" sz="2133" spc="-1" dirty="0">
              <a:solidFill>
                <a:srgbClr val="2B511A"/>
              </a:solidFill>
              <a:latin typeface="Sans Serif" charset="0"/>
              <a:ea typeface="Sans Serif" charset="0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sz="2133" spc="-1" dirty="0" err="1">
                <a:solidFill>
                  <a:srgbClr val="2B511A"/>
                </a:solidFill>
                <a:latin typeface="Sans Serif" charset="0"/>
                <a:ea typeface="Sans Serif" charset="0"/>
                <a:sym typeface="+mn-ea"/>
              </a:rPr>
              <a:t>classificationApp</a:t>
            </a:r>
            <a:endParaRPr lang="en-US" sz="2133" spc="-1" dirty="0">
              <a:latin typeface="Sans Serif" charset="0"/>
              <a:ea typeface="Sans Serif" charset="0"/>
            </a:endParaRPr>
          </a:p>
          <a:p>
            <a:pPr algn="ctr">
              <a:lnSpc>
                <a:spcPct val="100000"/>
              </a:lnSpc>
            </a:pPr>
            <a:r>
              <a:rPr lang="en-US" sz="2133" spc="-1" dirty="0" err="1">
                <a:solidFill>
                  <a:srgbClr val="2B511A"/>
                </a:solidFill>
                <a:latin typeface="Sans Serif" charset="0"/>
                <a:ea typeface="Sans Serif" charset="0"/>
              </a:rPr>
              <a:t>geopedia</a:t>
            </a:r>
            <a:endParaRPr lang="en-US" sz="2133" spc="-1" dirty="0">
              <a:latin typeface="Sans Serif" charset="0"/>
              <a:ea typeface="Sans Serif" charset="0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DCD8A5B9-24C4-8043-9D15-BCFC55971BEB}"/>
              </a:ext>
            </a:extLst>
          </p:cNvPr>
          <p:cNvSpPr/>
          <p:nvPr/>
        </p:nvSpPr>
        <p:spPr>
          <a:xfrm rot="20800524">
            <a:off x="2011701" y="2865801"/>
            <a:ext cx="4362544" cy="1510569"/>
          </a:xfrm>
          <a:prstGeom prst="ellipse">
            <a:avLst/>
          </a:prstGeom>
          <a:noFill/>
          <a:ln w="57150">
            <a:solidFill>
              <a:srgbClr val="579835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68E23333-215B-5342-92D4-57462310752E}"/>
              </a:ext>
            </a:extLst>
          </p:cNvPr>
          <p:cNvSpPr/>
          <p:nvPr/>
        </p:nvSpPr>
        <p:spPr>
          <a:xfrm rot="1363693">
            <a:off x="5465433" y="2849150"/>
            <a:ext cx="5385637" cy="1581438"/>
          </a:xfrm>
          <a:prstGeom prst="ellipse">
            <a:avLst/>
          </a:prstGeom>
          <a:noFill/>
          <a:ln w="57150">
            <a:solidFill>
              <a:srgbClr val="94070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" name="CustomShape 8">
            <a:extLst>
              <a:ext uri="{FF2B5EF4-FFF2-40B4-BE49-F238E27FC236}">
                <a16:creationId xmlns:a16="http://schemas.microsoft.com/office/drawing/2014/main" id="{E63F3FE1-EED7-E84B-85C3-1DF93071C23F}"/>
              </a:ext>
            </a:extLst>
          </p:cNvPr>
          <p:cNvSpPr/>
          <p:nvPr/>
        </p:nvSpPr>
        <p:spPr>
          <a:xfrm>
            <a:off x="9269737" y="4621228"/>
            <a:ext cx="3737267" cy="801871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19969" tIns="59984" rIns="119969" bIns="59984"/>
          <a:lstStyle/>
          <a:p>
            <a:pPr algn="ctr">
              <a:lnSpc>
                <a:spcPct val="100000"/>
              </a:lnSpc>
            </a:pPr>
            <a:r>
              <a:rPr lang="x-none" altLang="en-US" sz="2133" spc="-1">
                <a:solidFill>
                  <a:srgbClr val="95231F"/>
                </a:solidFill>
                <a:latin typeface="Sans Serif" charset="0"/>
                <a:ea typeface="Sans Serif" charset="0"/>
              </a:rPr>
              <a:t>Docker</a:t>
            </a:r>
          </a:p>
          <a:p>
            <a:pPr algn="ctr">
              <a:lnSpc>
                <a:spcPct val="100000"/>
              </a:lnSpc>
            </a:pPr>
            <a:r>
              <a:rPr lang="x-none" altLang="en-US" sz="2133" spc="-1">
                <a:solidFill>
                  <a:srgbClr val="95231F"/>
                </a:solidFill>
                <a:latin typeface="Sans Serif" charset="0"/>
                <a:ea typeface="Sans Serif" charset="0"/>
              </a:rPr>
              <a:t>AWS SageMaker</a:t>
            </a:r>
          </a:p>
          <a:p>
            <a:pPr algn="ctr">
              <a:lnSpc>
                <a:spcPct val="100000"/>
              </a:lnSpc>
            </a:pPr>
            <a:r>
              <a:rPr lang="x-none" altLang="en-US" sz="2133" spc="-1">
                <a:solidFill>
                  <a:srgbClr val="95231F"/>
                </a:solidFill>
                <a:latin typeface="Sans Serif" charset="0"/>
                <a:ea typeface="Sans Serif" charset="0"/>
              </a:rPr>
              <a:t>AWS-lambdas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4B3973C0-6496-374E-BFA1-C57914DB2C3A}"/>
              </a:ext>
            </a:extLst>
          </p:cNvPr>
          <p:cNvSpPr/>
          <p:nvPr/>
        </p:nvSpPr>
        <p:spPr>
          <a:xfrm rot="20898600">
            <a:off x="2542881" y="4187160"/>
            <a:ext cx="5383718" cy="1688419"/>
          </a:xfrm>
          <a:prstGeom prst="ellipse">
            <a:avLst/>
          </a:prstGeom>
          <a:noFill/>
          <a:ln w="57150">
            <a:solidFill>
              <a:srgbClr val="00888A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35DCF23C-E59D-4345-8037-4F735BB2152F}"/>
              </a:ext>
            </a:extLst>
          </p:cNvPr>
          <p:cNvSpPr/>
          <p:nvPr/>
        </p:nvSpPr>
        <p:spPr>
          <a:xfrm>
            <a:off x="-479222" y="5369390"/>
            <a:ext cx="3737267" cy="801871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119969" tIns="59984" rIns="119969" bIns="59984"/>
          <a:lstStyle/>
          <a:p>
            <a:pPr algn="ctr">
              <a:lnSpc>
                <a:spcPct val="100000"/>
              </a:lnSpc>
            </a:pPr>
            <a:r>
              <a:rPr lang="en-US" sz="2133" spc="-1" dirty="0">
                <a:solidFill>
                  <a:srgbClr val="006D6F"/>
                </a:solidFill>
                <a:latin typeface="Sans Serif" charset="0"/>
                <a:ea typeface="Sans Serif" charset="0"/>
              </a:rPr>
              <a:t>s2cloudless</a:t>
            </a:r>
            <a:endParaRPr lang="en-US" sz="2133" spc="-1" dirty="0">
              <a:latin typeface="Sans Serif" charset="0"/>
              <a:ea typeface="Sans Serif" charset="0"/>
            </a:endParaRPr>
          </a:p>
          <a:p>
            <a:pPr algn="ctr">
              <a:lnSpc>
                <a:spcPct val="100000"/>
              </a:lnSpc>
            </a:pPr>
            <a:r>
              <a:rPr lang="en-US" sz="2133" spc="-1" dirty="0" err="1">
                <a:solidFill>
                  <a:srgbClr val="006D6F"/>
                </a:solidFill>
                <a:latin typeface="Sans Serif" charset="0"/>
                <a:ea typeface="Sans Serif" charset="0"/>
              </a:rPr>
              <a:t>eo</a:t>
            </a:r>
            <a:r>
              <a:rPr lang="en-US" sz="2133" spc="-1" dirty="0">
                <a:solidFill>
                  <a:srgbClr val="006D6F"/>
                </a:solidFill>
                <a:latin typeface="Sans Serif" charset="0"/>
                <a:ea typeface="Sans Serif" charset="0"/>
              </a:rPr>
              <a:t>-learn</a:t>
            </a:r>
          </a:p>
          <a:p>
            <a:pPr algn="ctr">
              <a:lnSpc>
                <a:spcPct val="100000"/>
              </a:lnSpc>
            </a:pPr>
            <a:r>
              <a:rPr lang="x-none" altLang="en-US" sz="2133" spc="-1">
                <a:solidFill>
                  <a:srgbClr val="006D6F"/>
                </a:solidFill>
                <a:latin typeface="Sans Serif" charset="0"/>
                <a:ea typeface="Sans Serif" charset="0"/>
              </a:rPr>
              <a:t>ML/DL libraries</a:t>
            </a:r>
            <a:endParaRPr lang="x-none" altLang="en-US" sz="2133" spc="-1">
              <a:latin typeface="Sans Serif" charset="0"/>
              <a:ea typeface="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78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3FA2B13-7A4D-3F4B-9BE7-0CB727A5CF1C}"/>
              </a:ext>
            </a:extLst>
          </p:cNvPr>
          <p:cNvGrpSpPr/>
          <p:nvPr/>
        </p:nvGrpSpPr>
        <p:grpSpPr>
          <a:xfrm>
            <a:off x="236900" y="1706399"/>
            <a:ext cx="11509129" cy="4127271"/>
            <a:chOff x="236900" y="2026439"/>
            <a:chExt cx="11509129" cy="4127271"/>
          </a:xfrm>
        </p:grpSpPr>
        <p:sp>
          <p:nvSpPr>
            <p:cNvPr id="5" name="Text Box 4"/>
            <p:cNvSpPr txBox="1"/>
            <p:nvPr/>
          </p:nvSpPr>
          <p:spPr>
            <a:xfrm>
              <a:off x="8502446" y="2026439"/>
              <a:ext cx="3243582" cy="17332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00000"/>
                </a:lnSpc>
              </a:pPr>
              <a:r>
                <a:rPr lang="en-US" sz="1333" i="1" spc="-1" dirty="0">
                  <a:solidFill>
                    <a:srgbClr val="4D4F53"/>
                  </a:solidFill>
                  <a:latin typeface="Times New Roman" panose="02020603050405020304"/>
                  <a:ea typeface="GGITQC+NimbusSanL-ReguItal"/>
                  <a:sym typeface="+mn-ea"/>
                </a:rPr>
                <a:t>DataSource.SENTINEL2_L1C</a:t>
              </a:r>
              <a:endParaRPr lang="en-US" sz="1333" spc="-1" dirty="0">
                <a:latin typeface="Arial" panose="020B0604020202020204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1333" i="1" spc="-1" dirty="0">
                  <a:solidFill>
                    <a:srgbClr val="4D4F53"/>
                  </a:solidFill>
                  <a:latin typeface="Times New Roman" panose="02020603050405020304"/>
                  <a:ea typeface="GGITQC+NimbusSanL-ReguItal"/>
                  <a:sym typeface="+mn-ea"/>
                </a:rPr>
                <a:t>DataSource.SENTINEL2_L2A</a:t>
              </a:r>
              <a:endParaRPr lang="en-US" sz="1333" spc="-1" dirty="0">
                <a:latin typeface="Arial" panose="020B0604020202020204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1333" i="1" spc="-1" dirty="0">
                  <a:solidFill>
                    <a:srgbClr val="4D4F53"/>
                  </a:solidFill>
                  <a:latin typeface="Times New Roman" panose="02020603050405020304"/>
                  <a:ea typeface="GGITQC+NimbusSanL-ReguItal"/>
                  <a:sym typeface="+mn-ea"/>
                </a:rPr>
                <a:t>DataSource.SENTINEL1_IW</a:t>
              </a:r>
              <a:endParaRPr lang="en-US" sz="1333" spc="-1" dirty="0">
                <a:latin typeface="Arial" panose="020B0604020202020204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1333" i="1" spc="-1" dirty="0">
                  <a:solidFill>
                    <a:srgbClr val="4D4F53"/>
                  </a:solidFill>
                  <a:latin typeface="Times New Roman" panose="02020603050405020304"/>
                  <a:ea typeface="GGITQC+NimbusSanL-ReguItal"/>
                  <a:sym typeface="+mn-ea"/>
                </a:rPr>
                <a:t>DataSource.SENTINEL1_EW</a:t>
              </a:r>
              <a:endParaRPr lang="en-US" sz="1333" spc="-1" dirty="0">
                <a:latin typeface="Arial" panose="020B0604020202020204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1333" i="1" spc="-1" dirty="0">
                  <a:solidFill>
                    <a:srgbClr val="4D4F53"/>
                  </a:solidFill>
                  <a:latin typeface="Times New Roman" panose="02020603050405020304"/>
                  <a:ea typeface="GGITQC+NimbusSanL-ReguItal"/>
                  <a:sym typeface="+mn-ea"/>
                </a:rPr>
                <a:t>DataSource.SENTINEL1_EW_SH</a:t>
              </a:r>
              <a:endParaRPr lang="en-US" sz="1333" spc="-1" dirty="0">
                <a:latin typeface="Arial" panose="020B0604020202020204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1333" i="1" spc="-1" dirty="0" err="1">
                  <a:solidFill>
                    <a:srgbClr val="4D4F53"/>
                  </a:solidFill>
                  <a:latin typeface="Times New Roman" panose="02020603050405020304"/>
                  <a:ea typeface="GGITQC+NimbusSanL-ReguItal"/>
                  <a:sym typeface="+mn-ea"/>
                </a:rPr>
                <a:t>DataSource.DEM</a:t>
              </a:r>
              <a:endParaRPr lang="en-US" sz="1333" spc="-1" dirty="0">
                <a:latin typeface="Arial" panose="020B0604020202020204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1333" i="1" spc="-1" dirty="0" err="1">
                  <a:solidFill>
                    <a:srgbClr val="4D4F53"/>
                  </a:solidFill>
                  <a:latin typeface="Times New Roman" panose="02020603050405020304"/>
                  <a:ea typeface="GGITQC+NimbusSanL-ReguItal"/>
                  <a:sym typeface="+mn-ea"/>
                </a:rPr>
                <a:t>DataSource.MODIS</a:t>
              </a:r>
              <a:endParaRPr lang="en-US" sz="1333" spc="-1" dirty="0">
                <a:latin typeface="Arial" panose="020B0604020202020204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1333" i="1" spc="-1" dirty="0">
                  <a:solidFill>
                    <a:srgbClr val="4D4F53"/>
                  </a:solidFill>
                  <a:latin typeface="Times New Roman" panose="02020603050405020304"/>
                  <a:ea typeface="GGITQC+NimbusSanL-ReguItal"/>
                  <a:sym typeface="+mn-ea"/>
                </a:rPr>
                <a:t>DataSource.LANDSAT8</a:t>
              </a:r>
              <a:endParaRPr lang="en-US" sz="1333" dirty="0"/>
            </a:p>
          </p:txBody>
        </p:sp>
        <p:pic>
          <p:nvPicPr>
            <p:cNvPr id="199" name="Picture 198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5731" y="2167943"/>
              <a:ext cx="4338070" cy="16080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0" name="Picture 199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99864" y="2243977"/>
              <a:ext cx="2144048" cy="142541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Text Box 6"/>
            <p:cNvSpPr txBox="1"/>
            <p:nvPr/>
          </p:nvSpPr>
          <p:spPr>
            <a:xfrm>
              <a:off x="236900" y="4440503"/>
              <a:ext cx="3160630" cy="1077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133">
                  <a:latin typeface="Sans Serif" charset="0"/>
                  <a:ea typeface="Sans Serif" charset="0"/>
                </a:rPr>
                <a:t>eo-learn modules to read MapBox high-resolution imagery</a:t>
              </a:r>
              <a:endParaRPr lang="en-US" altLang="en-US" sz="1333">
                <a:latin typeface="Sans Serif" charset="0"/>
                <a:ea typeface="Sans Serif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381448" y="4250054"/>
              <a:ext cx="1575236" cy="151937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0499" y="3907242"/>
              <a:ext cx="3315530" cy="2246468"/>
            </a:xfrm>
            <a:prstGeom prst="rect">
              <a:avLst/>
            </a:prstGeom>
          </p:spPr>
        </p:pic>
        <p:sp>
          <p:nvSpPr>
            <p:cNvPr id="15" name="Text Box 14"/>
            <p:cNvSpPr txBox="1"/>
            <p:nvPr/>
          </p:nvSpPr>
          <p:spPr>
            <a:xfrm>
              <a:off x="293611" y="5782967"/>
              <a:ext cx="7728054" cy="2974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333">
                  <a:latin typeface="TeX Gyre Cursor" panose="00000509000000000000" charset="0"/>
                  <a:ea typeface="Sans Serif" charset="0"/>
                  <a:cs typeface="TeX Gyre Cursor" panose="00000509000000000000" charset="0"/>
                  <a:sym typeface="+mn-ea"/>
                </a:rPr>
                <a:t>task = MapboxXYZInput('mapbox.satellite', 'MAPBOX', ACCESS_TOKEN)</a:t>
              </a:r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5362978" y="4599637"/>
              <a:ext cx="3160630" cy="748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133">
                  <a:latin typeface="Sans Serif" charset="0"/>
                  <a:ea typeface="Sans Serif" charset="0"/>
                </a:rPr>
                <a:t>eo-learn modules to read (COG)-Tiff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E1B681BE-2111-1C4F-9C6B-44BB0976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329"/>
            <a:ext cx="10515600" cy="1153571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0F5B0-E5AB-8642-BF39-EF9D4D950B50}"/>
              </a:ext>
            </a:extLst>
          </p:cNvPr>
          <p:cNvSpPr/>
          <p:nvPr/>
        </p:nvSpPr>
        <p:spPr>
          <a:xfrm>
            <a:off x="0" y="1382019"/>
            <a:ext cx="95057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1520" lvl="2" indent="0">
              <a:buNone/>
            </a:pPr>
            <a:r>
              <a:rPr lang="en-US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https://services.sentinel-hub.com/ogc/wcs/&lt;INSTANCE</a:t>
            </a:r>
            <a:r>
              <a:rPr lang="en-US" sz="2000" dirty="0"/>
              <a:t>&gt;</a:t>
            </a:r>
          </a:p>
          <a:p>
            <a:pPr marL="1097280" lvl="3" indent="0">
              <a:buNone/>
            </a:pPr>
            <a:r>
              <a:rPr lang="en-US" sz="2000" dirty="0"/>
              <a:t>?SERVICE=WCS&amp;REQUEST=</a:t>
            </a:r>
            <a:r>
              <a:rPr lang="en-US" sz="2000" dirty="0" err="1"/>
              <a:t>GetCoverage</a:t>
            </a:r>
            <a:endParaRPr lang="en-US" sz="2000" dirty="0"/>
          </a:p>
          <a:p>
            <a:pPr marL="1097280" lvl="3" indent="0">
              <a:buNone/>
            </a:pPr>
            <a:r>
              <a:rPr lang="en-US" sz="2000" dirty="0"/>
              <a:t>&amp;COVERAGE=1_VV_ORTHORECTIFIED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TIME</a:t>
            </a:r>
            <a:r>
              <a:rPr lang="en-US" sz="2000" dirty="0"/>
              <a:t>=2018-07-17/2018-07-17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BBOX</a:t>
            </a:r>
            <a:r>
              <a:rPr lang="en-US" sz="2000" dirty="0"/>
              <a:t>=15.28815,107.07000,14.75496,106.09153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RESX</a:t>
            </a:r>
            <a:r>
              <a:rPr lang="en-US" sz="2000" dirty="0"/>
              <a:t>=20m&amp;</a:t>
            </a:r>
            <a:r>
              <a:rPr lang="en-US" sz="2000" dirty="0">
                <a:solidFill>
                  <a:srgbClr val="C00000"/>
                </a:solidFill>
              </a:rPr>
              <a:t>RESY</a:t>
            </a:r>
            <a:r>
              <a:rPr lang="en-US" sz="2000" dirty="0"/>
              <a:t>=20m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FORMAT</a:t>
            </a:r>
            <a:r>
              <a:rPr lang="en-US" sz="2000" dirty="0"/>
              <a:t>=image/tiff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SRS</a:t>
            </a:r>
            <a:r>
              <a:rPr lang="en-US" sz="2000" dirty="0"/>
              <a:t>=EPSG:4326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9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13" t="13813"/>
          <a:stretch>
            <a:fillRect/>
          </a:stretch>
        </p:blipFill>
        <p:spPr>
          <a:xfrm>
            <a:off x="189938" y="1694633"/>
            <a:ext cx="8705699" cy="4391363"/>
          </a:xfrm>
          <a:prstGeom prst="rect">
            <a:avLst/>
          </a:prstGeom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-1857751" y="1295109"/>
            <a:ext cx="1176390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133" dirty="0">
                <a:latin typeface="Sans Serif" charset="0"/>
                <a:ea typeface="Sans Serif" charset="0"/>
              </a:rPr>
              <a:t>Collection of open-source label datasets on </a:t>
            </a:r>
            <a:r>
              <a:rPr lang="en-US" sz="2133" i="1" u="sng" spc="-1" dirty="0">
                <a:solidFill>
                  <a:srgbClr val="7030A0"/>
                </a:solidFill>
                <a:latin typeface="Verdana" panose="020B0604030504040204"/>
                <a:ea typeface="GGITQC+NimbusSanL-ReguItal"/>
                <a:sym typeface="+mn-ea"/>
                <a:hlinkClick r:id="rId4" action="ppaction://hlinkfile"/>
              </a:rPr>
              <a:t>www.geopedia.world</a:t>
            </a:r>
            <a:endParaRPr lang="en-US" altLang="en-US" sz="2133" i="1" u="sng" spc="-1" dirty="0">
              <a:solidFill>
                <a:srgbClr val="7030A0"/>
              </a:solidFill>
              <a:latin typeface="Verdana" panose="020B0604030504040204"/>
              <a:ea typeface="GGITQC+NimbusSanL-ReguItal"/>
              <a:sym typeface="+mn-ea"/>
              <a:hlinkClick r:id="rId4" action="ppaction://hlinkfil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C181F-EE18-CB47-96A2-27A9A936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4153C-4404-C149-81E0-1A0D21AA4A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302" y="1813220"/>
            <a:ext cx="8136840" cy="4624215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C559E71D-7847-1040-BFD7-E0B9FDB3B029}"/>
              </a:ext>
            </a:extLst>
          </p:cNvPr>
          <p:cNvSpPr txBox="1"/>
          <p:nvPr/>
        </p:nvSpPr>
        <p:spPr>
          <a:xfrm>
            <a:off x="1426847" y="6442389"/>
            <a:ext cx="1176390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133" dirty="0">
                <a:latin typeface="Sans Serif" charset="0"/>
                <a:ea typeface="Sans Serif" charset="0"/>
              </a:rPr>
              <a:t>open-source label collection tool </a:t>
            </a:r>
            <a:r>
              <a:rPr lang="en-US" sz="2133" i="1" u="sng" spc="-1" dirty="0">
                <a:solidFill>
                  <a:srgbClr val="7030A0"/>
                </a:solidFill>
                <a:latin typeface="Verdana" panose="020B0604030504040204"/>
                <a:ea typeface="GGITQC+NimbusSanL-ReguItal"/>
                <a:sym typeface="+mn-ea"/>
                <a:hlinkClick r:id="rId4" action="ppaction://hlinkfile"/>
              </a:rPr>
              <a:t>apps.sentine-hub.com/classificationApp</a:t>
            </a:r>
            <a:endParaRPr lang="en-US" altLang="en-US" sz="2133" i="1" u="sng" spc="-1" dirty="0">
              <a:solidFill>
                <a:srgbClr val="7030A0"/>
              </a:solidFill>
              <a:latin typeface="Verdana" panose="020B0604030504040204"/>
              <a:ea typeface="GGITQC+NimbusSanL-ReguItal"/>
              <a:sym typeface="+mn-ea"/>
              <a:hlinkClick r:id="rId4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422268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181F-EE18-CB47-96A2-27A9A936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 put together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D0B3EE4-474B-5549-8622-36C7869A857F}"/>
              </a:ext>
            </a:extLst>
          </p:cNvPr>
          <p:cNvSpPr txBox="1">
            <a:spLocks/>
          </p:cNvSpPr>
          <p:nvPr/>
        </p:nvSpPr>
        <p:spPr>
          <a:xfrm>
            <a:off x="838200" y="2061318"/>
            <a:ext cx="10515600" cy="12048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Tx/>
              <a:buNone/>
              <a:defRPr sz="2200" kern="1200" spc="20" baseline="0">
                <a:ln>
                  <a:noFill/>
                </a:ln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ln>
                  <a:noFill/>
                </a:ln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2pPr>
            <a:lvl3pPr marL="100584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ln>
                  <a:noFill/>
                </a:ln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3pPr>
            <a:lvl4pPr marL="137160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4pPr>
            <a:lvl5pPr marL="173736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BlueDot</a:t>
            </a:r>
            <a:r>
              <a:rPr lang="en-US" dirty="0"/>
              <a:t> Water observatory</a:t>
            </a:r>
          </a:p>
          <a:p>
            <a:r>
              <a:rPr lang="en-US" dirty="0"/>
              <a:t>	world-scale systems on a shoestring budget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011F57-AA8F-B44A-B4B0-ED451130508A}"/>
              </a:ext>
            </a:extLst>
          </p:cNvPr>
          <p:cNvSpPr txBox="1">
            <a:spLocks/>
          </p:cNvSpPr>
          <p:nvPr/>
        </p:nvSpPr>
        <p:spPr>
          <a:xfrm>
            <a:off x="838200" y="3642361"/>
            <a:ext cx="10515600" cy="34764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Tx/>
              <a:buNone/>
              <a:defRPr sz="2200" kern="1200" spc="20" baseline="0">
                <a:ln>
                  <a:noFill/>
                </a:ln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ln>
                  <a:noFill/>
                </a:ln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2pPr>
            <a:lvl3pPr marL="100584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ln>
                  <a:noFill/>
                </a:ln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3pPr>
            <a:lvl4pPr marL="137160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4pPr>
            <a:lvl5pPr marL="173736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LandUse</a:t>
            </a:r>
            <a:r>
              <a:rPr lang="en-US" dirty="0"/>
              <a:t>/</a:t>
            </a:r>
            <a:r>
              <a:rPr lang="en-US" dirty="0" err="1"/>
              <a:t>LandCover</a:t>
            </a:r>
            <a:r>
              <a:rPr lang="en-US" dirty="0"/>
              <a:t> management system(s)</a:t>
            </a:r>
          </a:p>
          <a:p>
            <a:r>
              <a:rPr lang="en-US" dirty="0"/>
              <a:t>	demo for Slovenia  (see series of </a:t>
            </a:r>
            <a:r>
              <a:rPr lang="en-US" dirty="0">
                <a:hlinkClick r:id="rId3"/>
              </a:rPr>
              <a:t>blog posts</a:t>
            </a:r>
            <a:r>
              <a:rPr lang="en-US" dirty="0"/>
              <a:t>)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5288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B51F04-E0F5-744F-BF3C-76AF635FF2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39" y="1"/>
            <a:ext cx="11990147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F7B295-D0C9-0046-ADDF-A02E6C2BC7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57" y="1"/>
            <a:ext cx="11990147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5631C7-43A3-1E4B-B4A7-3FF9942645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57" y="1"/>
            <a:ext cx="11990147" cy="685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D8CE46-5930-6E4F-8B72-9847B5669E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57" y="1"/>
            <a:ext cx="11990147" cy="6858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F759BE-BBC6-924B-BC81-68F7525980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57" y="1"/>
            <a:ext cx="11990147" cy="6858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918DCB-01D9-A94E-A7A5-96D686C1725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57" y="1"/>
            <a:ext cx="11990147" cy="6858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2BF17F-D351-024A-82B9-9B3ABE05D4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57" y="1"/>
            <a:ext cx="11990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F418-02AC-4CFB-B5AC-5646FC11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/>
              <a:t>Land Classification (Slovenia)</a:t>
            </a:r>
            <a:endParaRPr lang="en-US" dirty="0" err="1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DDB762-8F15-4177-BB38-9619674746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17</a:t>
            </a:fld>
            <a:endParaRPr lang="en-S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A491C-BFE2-144E-A287-38F5960BDF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320" y="1187975"/>
            <a:ext cx="9901186" cy="6060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C437B-55BB-1C4D-8B0F-E32BFC4E50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320" y="1187975"/>
            <a:ext cx="9901186" cy="606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1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B0B4-83F0-AA4F-9388-451E3511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one start the exploration?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969A8-8C4E-5E4D-8110-E8D03E9D65B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18</a:t>
            </a:fld>
            <a:endParaRPr lang="en-S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E1D0E-799C-2E45-B3B2-6F6359B267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89990"/>
            <a:ext cx="12192000" cy="4866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283FE-A326-FB4A-B16A-5168C230E68A}"/>
              </a:ext>
            </a:extLst>
          </p:cNvPr>
          <p:cNvSpPr txBox="1"/>
          <p:nvPr/>
        </p:nvSpPr>
        <p:spPr>
          <a:xfrm>
            <a:off x="322118" y="1884600"/>
            <a:ext cx="11802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https://github.com/sentinel-hub/</a:t>
            </a:r>
            <a:r>
              <a:rPr lang="en-US" sz="3600" dirty="0">
                <a:hlinkClick r:id="rId3"/>
              </a:rPr>
              <a:t>norsc19-eo-learn-workshop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5318-F02F-2344-9B28-75AE2D8F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3C6AD-2E99-9D43-96FC-115A7CF2C8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79720"/>
            <a:ext cx="10515600" cy="43083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Revolution in Earth Observation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of Machine Learning in Earth Observation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can one start the exploration?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58165-9988-3A41-BA9D-6B12584818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2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15146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5318-F02F-2344-9B28-75AE2D8F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Revolution in 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58165-9988-3A41-BA9D-6B12584818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3</a:t>
            </a:fld>
            <a:endParaRPr lang="en-SI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014F8F-CE2E-B34D-856E-BC2108E026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07183"/>
            <a:ext cx="4142173" cy="23890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Few (commercial) satellites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Expensive imagery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Scarce temporal revisit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Various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5D32BE-1AF8-FD45-9EE6-200637647F4C}"/>
              </a:ext>
            </a:extLst>
          </p:cNvPr>
          <p:cNvSpPr txBox="1">
            <a:spLocks/>
          </p:cNvSpPr>
          <p:nvPr/>
        </p:nvSpPr>
        <p:spPr>
          <a:xfrm>
            <a:off x="6096000" y="1607183"/>
            <a:ext cx="4142173" cy="2224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Tx/>
              <a:buNone/>
              <a:defRPr sz="2200" kern="1200" spc="20" baseline="0">
                <a:ln>
                  <a:noFill/>
                </a:ln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ln>
                  <a:noFill/>
                </a:ln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2pPr>
            <a:lvl3pPr marL="100584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ln>
                  <a:noFill/>
                </a:ln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3pPr>
            <a:lvl4pPr marL="137160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4pPr>
            <a:lvl5pPr marL="173736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6000"/>
              <a:buFont typeface="Courier New" panose="02070309020205020404" pitchFamily="49" charset="0"/>
              <a:buChar char="o"/>
              <a:defRPr sz="2200" kern="1200" spc="20" baseline="0">
                <a:solidFill>
                  <a:srgbClr val="2D2D2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lot of satellites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Free and open imagery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temporal revisit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Various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E82EB-4252-444E-A405-B12865883C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249" y="3831998"/>
            <a:ext cx="9065502" cy="302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9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5318-F02F-2344-9B28-75AE2D8F2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Revolution aka chaos in EO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58165-9988-3A41-BA9D-6B125848185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4</a:t>
            </a:fld>
            <a:endParaRPr lang="en-SI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86A02B-9A50-A241-BD21-3D4E5C3FED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63198"/>
            <a:ext cx="10515600" cy="3476448"/>
          </a:xfrm>
        </p:spPr>
        <p:txBody>
          <a:bodyPr>
            <a:normAutofit/>
          </a:bodyPr>
          <a:lstStyle/>
          <a:p>
            <a:r>
              <a:rPr lang="en-US" dirty="0"/>
              <a:t>How to work with all these various files (file types)?</a:t>
            </a:r>
          </a:p>
          <a:p>
            <a:r>
              <a:rPr lang="en-US" dirty="0"/>
              <a:t>Where is meta-data and what is in it?</a:t>
            </a:r>
          </a:p>
          <a:p>
            <a:r>
              <a:rPr lang="en-US" dirty="0"/>
              <a:t>Which projection is it?</a:t>
            </a:r>
          </a:p>
          <a:p>
            <a:r>
              <a:rPr lang="en-US" dirty="0"/>
              <a:t>Where can one find the data? </a:t>
            </a:r>
          </a:p>
          <a:p>
            <a:r>
              <a:rPr lang="en-US" dirty="0"/>
              <a:t>How can one access the data? </a:t>
            </a:r>
          </a:p>
          <a:p>
            <a:r>
              <a:rPr lang="en-US" dirty="0"/>
              <a:t>How to process all these data?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C069F-9E54-A148-9037-3B98B73B136C}"/>
              </a:ext>
            </a:extLst>
          </p:cNvPr>
          <p:cNvSpPr/>
          <p:nvPr/>
        </p:nvSpPr>
        <p:spPr>
          <a:xfrm>
            <a:off x="4244622" y="5602811"/>
            <a:ext cx="79473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 non-EO experts: </a:t>
            </a:r>
            <a:r>
              <a:rPr lang="en-US" sz="2800" dirty="0">
                <a:solidFill>
                  <a:srgbClr val="C00000"/>
                </a:solidFill>
              </a:rPr>
              <a:t>chaos</a:t>
            </a:r>
          </a:p>
          <a:p>
            <a:r>
              <a:rPr lang="en-US" sz="2800" dirty="0"/>
              <a:t>For EO experts: </a:t>
            </a:r>
            <a:r>
              <a:rPr lang="en-US" sz="2800" dirty="0">
                <a:solidFill>
                  <a:srgbClr val="C00000"/>
                </a:solidFill>
              </a:rPr>
              <a:t>lots of tedious and costly work</a:t>
            </a:r>
          </a:p>
        </p:txBody>
      </p:sp>
    </p:spTree>
    <p:extLst>
      <p:ext uri="{BB962C8B-B14F-4D97-AF65-F5344CB8AC3E}">
        <p14:creationId xmlns:p14="http://schemas.microsoft.com/office/powerpoint/2010/main" val="310911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F418-02AC-4CFB-B5AC-5646FC11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/>
              <a:t>Sentinel Hub™ (</a:t>
            </a:r>
            <a:r>
              <a:rPr lang="sl-SI" dirty="0">
                <a:hlinkClick r:id="rId2"/>
              </a:rPr>
              <a:t>sentinel-hub.com</a:t>
            </a:r>
            <a:r>
              <a:rPr lang="sl-SI"/>
              <a:t>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AC9E-029E-4366-A4A4-78FE094725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92263"/>
            <a:ext cx="10515600" cy="50604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sl-SI" dirty="0"/>
              <a:t>Q:  How to </a:t>
            </a:r>
            <a:r>
              <a:rPr lang="sl-SI" dirty="0" err="1"/>
              <a:t>allow</a:t>
            </a:r>
            <a:r>
              <a:rPr lang="sl-SI" dirty="0"/>
              <a:t> </a:t>
            </a:r>
            <a:r>
              <a:rPr lang="sl-SI" dirty="0" err="1"/>
              <a:t>users</a:t>
            </a:r>
            <a:r>
              <a:rPr lang="sl-SI" dirty="0"/>
              <a:t> to </a:t>
            </a:r>
            <a:r>
              <a:rPr lang="sl-SI" dirty="0" err="1"/>
              <a:t>seamlessly</a:t>
            </a:r>
            <a:r>
              <a:rPr lang="sl-SI" dirty="0"/>
              <a:t> </a:t>
            </a:r>
            <a:r>
              <a:rPr lang="sl-SI" dirty="0" err="1"/>
              <a:t>and</a:t>
            </a:r>
            <a:r>
              <a:rPr lang="sl-SI" dirty="0"/>
              <a:t> </a:t>
            </a:r>
            <a:r>
              <a:rPr lang="sl-SI" dirty="0" err="1"/>
              <a:t>reliably</a:t>
            </a:r>
            <a:r>
              <a:rPr lang="sl-SI" dirty="0"/>
              <a:t> </a:t>
            </a:r>
            <a:r>
              <a:rPr lang="sl-SI" dirty="0" err="1"/>
              <a:t>access</a:t>
            </a:r>
            <a:r>
              <a:rPr lang="sl-SI" dirty="0"/>
              <a:t> </a:t>
            </a:r>
            <a:r>
              <a:rPr lang="sl-SI" dirty="0" err="1"/>
              <a:t>and</a:t>
            </a:r>
            <a:r>
              <a:rPr lang="sl-SI" dirty="0"/>
              <a:t> </a:t>
            </a:r>
            <a:r>
              <a:rPr lang="sl-SI" dirty="0" err="1"/>
              <a:t>use</a:t>
            </a:r>
            <a:r>
              <a:rPr lang="sl-SI" dirty="0"/>
              <a:t> &gt; 2 PB </a:t>
            </a:r>
            <a:r>
              <a:rPr lang="sl-SI" dirty="0" err="1"/>
              <a:t>of</a:t>
            </a:r>
            <a:r>
              <a:rPr lang="sl-SI" dirty="0"/>
              <a:t> data?</a:t>
            </a:r>
          </a:p>
          <a:p>
            <a:r>
              <a:rPr lang="sl-SI" dirty="0"/>
              <a:t>A:  With Sentinel Hub™!</a:t>
            </a:r>
          </a:p>
          <a:p>
            <a:endParaRPr lang="sl-SI" dirty="0"/>
          </a:p>
          <a:p>
            <a:pPr marL="731520" lvl="2" indent="0">
              <a:buNone/>
            </a:pPr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https://services.sentinel-hub.com/ogc/wcs/&lt;INSTANCE</a:t>
            </a:r>
            <a:r>
              <a:rPr lang="en-US" sz="2000" dirty="0">
                <a:solidFill>
                  <a:schemeClr val="tx1"/>
                </a:solidFill>
              </a:rPr>
              <a:t>&gt;</a:t>
            </a:r>
          </a:p>
          <a:p>
            <a:pPr marL="1097280" lvl="3" indent="0">
              <a:buNone/>
            </a:pPr>
            <a:r>
              <a:rPr lang="en-US" sz="2000" dirty="0"/>
              <a:t>?SERVICE=WCS&amp;REQUEST=</a:t>
            </a:r>
            <a:r>
              <a:rPr lang="en-US" sz="2000" dirty="0" err="1"/>
              <a:t>GetCoverage</a:t>
            </a:r>
            <a:endParaRPr lang="en-US" sz="2000" dirty="0"/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chemeClr val="tx1"/>
                </a:solidFill>
              </a:rPr>
              <a:t>COVERAGE</a:t>
            </a:r>
            <a:r>
              <a:rPr lang="en-US" sz="2000" dirty="0"/>
              <a:t>=1_VV_ORTHORECTIFIED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TIME</a:t>
            </a:r>
            <a:r>
              <a:rPr lang="en-US" sz="2000" dirty="0"/>
              <a:t>=2018-07-17/2018-07-17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BBOX</a:t>
            </a:r>
            <a:r>
              <a:rPr lang="en-US" sz="2000" dirty="0"/>
              <a:t>=15.28815,107.07000,14.75496,106.09153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RESX</a:t>
            </a:r>
            <a:r>
              <a:rPr lang="en-US" sz="2000" dirty="0"/>
              <a:t>=20m&amp;</a:t>
            </a:r>
            <a:r>
              <a:rPr lang="en-US" sz="2000" dirty="0">
                <a:solidFill>
                  <a:srgbClr val="C00000"/>
                </a:solidFill>
              </a:rPr>
              <a:t>RESY</a:t>
            </a:r>
            <a:r>
              <a:rPr lang="en-US" sz="2000" dirty="0"/>
              <a:t>=20m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FORMAT</a:t>
            </a:r>
            <a:r>
              <a:rPr lang="en-US" sz="2000" dirty="0"/>
              <a:t>=image/tiff</a:t>
            </a:r>
          </a:p>
          <a:p>
            <a:pPr marL="1097280" lvl="3" indent="0">
              <a:buNone/>
            </a:pPr>
            <a:r>
              <a:rPr lang="en-US" sz="2000" dirty="0"/>
              <a:t>&amp;</a:t>
            </a:r>
            <a:r>
              <a:rPr lang="en-US" sz="2000" dirty="0">
                <a:solidFill>
                  <a:srgbClr val="C00000"/>
                </a:solidFill>
              </a:rPr>
              <a:t>SRS</a:t>
            </a:r>
            <a:r>
              <a:rPr lang="en-US" sz="2000" dirty="0"/>
              <a:t>=EPSG:4326</a:t>
            </a:r>
            <a:endParaRPr lang="sl-SI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DDB762-8F15-4177-BB38-9619674746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5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2508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95D93-9EC9-9E46-BE9D-746D2E1138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6</a:t>
            </a:fld>
            <a:endParaRPr lang="en-SI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8BF011-B9D8-534E-A1A3-CDAE9F8F04E9}"/>
              </a:ext>
            </a:extLst>
          </p:cNvPr>
          <p:cNvSpPr/>
          <p:nvPr/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7107C9-EFC9-1E4B-BD52-EC5DAB1683E8}"/>
              </a:ext>
            </a:extLst>
          </p:cNvPr>
          <p:cNvGrpSpPr/>
          <p:nvPr/>
        </p:nvGrpSpPr>
        <p:grpSpPr>
          <a:xfrm>
            <a:off x="348975" y="304022"/>
            <a:ext cx="8621167" cy="6545346"/>
            <a:chOff x="339725" y="1399073"/>
            <a:chExt cx="6467560" cy="4909006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1AA98C60-8F71-4B4E-BF51-ED65CB1F4794}"/>
                </a:ext>
              </a:extLst>
            </p:cNvPr>
            <p:cNvSpPr/>
            <p:nvPr/>
          </p:nvSpPr>
          <p:spPr>
            <a:xfrm>
              <a:off x="5768639" y="3215336"/>
              <a:ext cx="711876" cy="238322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WMS</a:t>
              </a:r>
            </a:p>
          </p:txBody>
        </p:sp>
        <p:sp>
          <p:nvSpPr>
            <p:cNvPr id="8" name="AutoShape 55">
              <a:extLst>
                <a:ext uri="{FF2B5EF4-FFF2-40B4-BE49-F238E27FC236}">
                  <a16:creationId xmlns:a16="http://schemas.microsoft.com/office/drawing/2014/main" id="{CA3519AF-C031-0949-846B-05563FC285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11830">
              <a:off x="3144633" y="2679042"/>
              <a:ext cx="1064034" cy="2827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1 w 21600"/>
                <a:gd name="T13" fmla="*/ 5400 h 21600"/>
                <a:gd name="T14" fmla="*/ 18894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792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46" descr="layers.png">
              <a:extLst>
                <a:ext uri="{FF2B5EF4-FFF2-40B4-BE49-F238E27FC236}">
                  <a16:creationId xmlns:a16="http://schemas.microsoft.com/office/drawing/2014/main" id="{EE87EC09-E607-CC44-A87B-D12D7592B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25" y="1512886"/>
              <a:ext cx="2740025" cy="4570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48">
              <a:extLst>
                <a:ext uri="{FF2B5EF4-FFF2-40B4-BE49-F238E27FC236}">
                  <a16:creationId xmlns:a16="http://schemas.microsoft.com/office/drawing/2014/main" id="{7A76A778-02DE-8B42-98FE-776A920D8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590" y="3150229"/>
              <a:ext cx="34623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sl-SI" sz="1400" dirty="0">
                  <a:latin typeface="Calibri" charset="0"/>
                </a:rPr>
                <a:t>Commercial EO data – WorldWind, GeoEye,...</a:t>
              </a:r>
            </a:p>
          </p:txBody>
        </p:sp>
        <p:sp>
          <p:nvSpPr>
            <p:cNvPr id="11" name="TextBox 49">
              <a:extLst>
                <a:ext uri="{FF2B5EF4-FFF2-40B4-BE49-F238E27FC236}">
                  <a16:creationId xmlns:a16="http://schemas.microsoft.com/office/drawing/2014/main" id="{EAADF0A7-A354-384B-81BF-837A06AF5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475" y="4149722"/>
              <a:ext cx="33845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sl-SI" sz="1400" dirty="0">
                  <a:latin typeface="Calibri" charset="0"/>
                </a:rPr>
                <a:t>Aerial imagery (drone, plane) </a:t>
              </a:r>
            </a:p>
          </p:txBody>
        </p:sp>
        <p:sp>
          <p:nvSpPr>
            <p:cNvPr id="12" name="TextBox 50">
              <a:extLst>
                <a:ext uri="{FF2B5EF4-FFF2-40B4-BE49-F238E27FC236}">
                  <a16:creationId xmlns:a16="http://schemas.microsoft.com/office/drawing/2014/main" id="{537796DF-CEA3-DC4E-877D-B6F1B48FC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649" y="5278433"/>
              <a:ext cx="33845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sl-SI" sz="1400" dirty="0">
                  <a:latin typeface="Calibri" charset="0"/>
                </a:rPr>
                <a:t>Other raster data</a:t>
              </a:r>
            </a:p>
          </p:txBody>
        </p:sp>
        <p:sp>
          <p:nvSpPr>
            <p:cNvPr id="13" name="TextBox 48">
              <a:extLst>
                <a:ext uri="{FF2B5EF4-FFF2-40B4-BE49-F238E27FC236}">
                  <a16:creationId xmlns:a16="http://schemas.microsoft.com/office/drawing/2014/main" id="{3D6BD87F-0924-024D-881E-29708D3D7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931" y="1399073"/>
              <a:ext cx="34623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sl-SI" sz="1400" dirty="0">
                  <a:latin typeface="Calibri" charset="0"/>
                </a:rPr>
                <a:t>Open EO data - Sentinel-1, Sentinel-2, Landsat, etc.</a:t>
              </a:r>
            </a:p>
          </p:txBody>
        </p:sp>
        <p:sp>
          <p:nvSpPr>
            <p:cNvPr id="14" name="AutoShape 55">
              <a:extLst>
                <a:ext uri="{FF2B5EF4-FFF2-40B4-BE49-F238E27FC236}">
                  <a16:creationId xmlns:a16="http://schemas.microsoft.com/office/drawing/2014/main" id="{D24C37A9-606A-9F4C-B154-EA961EC6E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128" y="3499246"/>
              <a:ext cx="789872" cy="2990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1 w 21600"/>
                <a:gd name="T13" fmla="*/ 5400 h 21600"/>
                <a:gd name="T14" fmla="*/ 18894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792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55">
              <a:extLst>
                <a:ext uri="{FF2B5EF4-FFF2-40B4-BE49-F238E27FC236}">
                  <a16:creationId xmlns:a16="http://schemas.microsoft.com/office/drawing/2014/main" id="{47897185-B240-0543-9F02-D298A95FD7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159636">
              <a:off x="3293040" y="4359610"/>
              <a:ext cx="821516" cy="3304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1 w 21600"/>
                <a:gd name="T13" fmla="*/ 5400 h 21600"/>
                <a:gd name="T14" fmla="*/ 18894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792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55">
              <a:extLst>
                <a:ext uri="{FF2B5EF4-FFF2-40B4-BE49-F238E27FC236}">
                  <a16:creationId xmlns:a16="http://schemas.microsoft.com/office/drawing/2014/main" id="{3C1E8A3C-F576-5C45-975A-571F19E699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263786">
              <a:off x="3031046" y="5129196"/>
              <a:ext cx="1282795" cy="29847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371 w 21600"/>
                <a:gd name="T13" fmla="*/ 5400 h 21600"/>
                <a:gd name="T14" fmla="*/ 18894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792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697702-0D2B-C64D-A385-B2F7CF058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6242" y="2980231"/>
              <a:ext cx="1588120" cy="1588119"/>
            </a:xfrm>
            <a:prstGeom prst="rect">
              <a:avLst/>
            </a:prstGeom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2F56C35E-FFC0-F845-BF15-0B0163C4F600}"/>
                </a:ext>
              </a:extLst>
            </p:cNvPr>
            <p:cNvSpPr/>
            <p:nvPr/>
          </p:nvSpPr>
          <p:spPr>
            <a:xfrm>
              <a:off x="5768640" y="2837163"/>
              <a:ext cx="711876" cy="238322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WMTS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A56480-B37E-0343-8EAC-E0C21B9A6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6273" y="4982848"/>
              <a:ext cx="1117817" cy="1072190"/>
            </a:xfrm>
            <a:prstGeom prst="rect">
              <a:avLst/>
            </a:prstGeom>
          </p:spPr>
        </p:pic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B96CCCFD-E12C-274C-BC0A-305B51E44B17}"/>
                </a:ext>
              </a:extLst>
            </p:cNvPr>
            <p:cNvSpPr/>
            <p:nvPr/>
          </p:nvSpPr>
          <p:spPr>
            <a:xfrm>
              <a:off x="4561644" y="4461175"/>
              <a:ext cx="235924" cy="54603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 Arrow 20">
              <a:extLst>
                <a:ext uri="{FF2B5EF4-FFF2-40B4-BE49-F238E27FC236}">
                  <a16:creationId xmlns:a16="http://schemas.microsoft.com/office/drawing/2014/main" id="{9A19CEB9-E211-6346-818B-C7DF93EC45E8}"/>
                </a:ext>
              </a:extLst>
            </p:cNvPr>
            <p:cNvSpPr/>
            <p:nvPr/>
          </p:nvSpPr>
          <p:spPr>
            <a:xfrm>
              <a:off x="5099066" y="4436808"/>
              <a:ext cx="235924" cy="546039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50">
              <a:extLst>
                <a:ext uri="{FF2B5EF4-FFF2-40B4-BE49-F238E27FC236}">
                  <a16:creationId xmlns:a16="http://schemas.microsoft.com/office/drawing/2014/main" id="{32B36A3E-087D-E142-A7C1-76A2EDEB1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9366" y="5961831"/>
              <a:ext cx="1900096" cy="346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sl-SI" b="1" dirty="0">
                  <a:latin typeface="Calibri" charset="0"/>
                </a:rPr>
                <a:t>Machine learning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FB4DAF39-5124-A54B-9063-A1DA06D64D0A}"/>
                </a:ext>
              </a:extLst>
            </p:cNvPr>
            <p:cNvSpPr/>
            <p:nvPr/>
          </p:nvSpPr>
          <p:spPr>
            <a:xfrm>
              <a:off x="5659255" y="4140319"/>
              <a:ext cx="1148030" cy="713844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API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0C38800D-91F6-0347-9889-620E45E56349}"/>
                </a:ext>
              </a:extLst>
            </p:cNvPr>
            <p:cNvSpPr/>
            <p:nvPr/>
          </p:nvSpPr>
          <p:spPr>
            <a:xfrm>
              <a:off x="5768639" y="3617987"/>
              <a:ext cx="711876" cy="238322"/>
            </a:xfrm>
            <a:prstGeom prst="rightArrow">
              <a:avLst/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WCS</a:t>
              </a:r>
            </a:p>
          </p:txBody>
        </p:sp>
      </p:grpSp>
      <p:pic>
        <p:nvPicPr>
          <p:cNvPr id="25" name="Picture 24" descr="sentinel_hub_logo_web.png">
            <a:extLst>
              <a:ext uri="{FF2B5EF4-FFF2-40B4-BE49-F238E27FC236}">
                <a16:creationId xmlns:a16="http://schemas.microsoft.com/office/drawing/2014/main" id="{8B4008AA-6B14-2B4F-9462-C331237B3F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751" y="865168"/>
            <a:ext cx="3306308" cy="857621"/>
          </a:xfrm>
          <a:prstGeom prst="rect">
            <a:avLst/>
          </a:prstGeom>
        </p:spPr>
      </p:pic>
      <p:pic>
        <p:nvPicPr>
          <p:cNvPr id="26" name="Picture 25" descr="Screen Shot 2016-02-24 at 13.48.13.png">
            <a:extLst>
              <a:ext uri="{FF2B5EF4-FFF2-40B4-BE49-F238E27FC236}">
                <a16:creationId xmlns:a16="http://schemas.microsoft.com/office/drawing/2014/main" id="{9ED7620E-F894-D349-8528-ED3DF9921D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750" y="238472"/>
            <a:ext cx="1371294" cy="7126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9A8DA8-7895-5F4F-A5C0-1EAE51B2C79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6013" y="3153626"/>
            <a:ext cx="1368031" cy="805394"/>
          </a:xfrm>
          <a:prstGeom prst="rect">
            <a:avLst/>
          </a:prstGeom>
        </p:spPr>
      </p:pic>
      <p:pic>
        <p:nvPicPr>
          <p:cNvPr id="28" name="Picture 27" descr="Screen Shot 2016-11-15 at 23.36.42.png">
            <a:extLst>
              <a:ext uri="{FF2B5EF4-FFF2-40B4-BE49-F238E27FC236}">
                <a16:creationId xmlns:a16="http://schemas.microsoft.com/office/drawing/2014/main" id="{B2A05831-019E-AE45-B164-BBB92E23E15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8877" y="1348420"/>
            <a:ext cx="2895053" cy="1279354"/>
          </a:xfrm>
          <a:prstGeom prst="rect">
            <a:avLst/>
          </a:prstGeom>
        </p:spPr>
      </p:pic>
      <p:sp>
        <p:nvSpPr>
          <p:cNvPr id="29" name="TextBox 49">
            <a:extLst>
              <a:ext uri="{FF2B5EF4-FFF2-40B4-BE49-F238E27FC236}">
                <a16:creationId xmlns:a16="http://schemas.microsoft.com/office/drawing/2014/main" id="{4D0BA098-6D06-F24C-8B35-E384331DD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2942" y="6391795"/>
            <a:ext cx="3335882" cy="40011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2000" b="1" dirty="0">
                <a:latin typeface="Calibri" charset="0"/>
              </a:rPr>
              <a:t>Scripting (Python, R, ENVI…</a:t>
            </a:r>
            <a:r>
              <a:rPr lang="sl-SI" sz="2000" b="1" dirty="0">
                <a:latin typeface="Calibri" charset="0"/>
              </a:rPr>
              <a:t>)</a:t>
            </a:r>
          </a:p>
        </p:txBody>
      </p:sp>
      <p:sp>
        <p:nvSpPr>
          <p:cNvPr id="30" name="TextBox 49">
            <a:extLst>
              <a:ext uri="{FF2B5EF4-FFF2-40B4-BE49-F238E27FC236}">
                <a16:creationId xmlns:a16="http://schemas.microsoft.com/office/drawing/2014/main" id="{38796E6E-BAF2-A745-9AF5-BCB8CA0AD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8047" y="2754064"/>
            <a:ext cx="2395329" cy="40011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sl-SI" sz="2000" b="1" dirty="0">
                <a:latin typeface="Calibri" charset="0"/>
              </a:rPr>
              <a:t>Web </a:t>
            </a:r>
            <a:r>
              <a:rPr lang="en-GB" sz="2000" b="1" dirty="0">
                <a:latin typeface="Calibri" charset="0"/>
              </a:rPr>
              <a:t>/ Mobile </a:t>
            </a:r>
            <a:r>
              <a:rPr lang="sl-SI" sz="2000" b="1" dirty="0">
                <a:latin typeface="Calibri" charset="0"/>
              </a:rPr>
              <a:t>app</a:t>
            </a:r>
            <a:r>
              <a:rPr lang="en-GB" sz="2000" b="1" dirty="0">
                <a:latin typeface="Calibri" charset="0"/>
              </a:rPr>
              <a:t>s</a:t>
            </a:r>
            <a:endParaRPr lang="sl-SI" sz="2000" b="1" dirty="0">
              <a:latin typeface="Calibri" charset="0"/>
            </a:endParaRP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EC078F63-F565-1544-8AB6-BE0D7C079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9319" y="3976235"/>
            <a:ext cx="2909574" cy="30777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GB" sz="1400" dirty="0">
                <a:latin typeface="Calibri" charset="0"/>
              </a:rPr>
              <a:t>Desktop </a:t>
            </a:r>
            <a:r>
              <a:rPr lang="sl-SI" sz="1400" dirty="0">
                <a:latin typeface="Calibri" charset="0"/>
              </a:rPr>
              <a:t>(QG</a:t>
            </a:r>
            <a:r>
              <a:rPr lang="en-GB" sz="1400" dirty="0">
                <a:latin typeface="Calibri" charset="0"/>
              </a:rPr>
              <a:t>IS</a:t>
            </a:r>
            <a:r>
              <a:rPr lang="sl-SI" sz="1400" dirty="0">
                <a:latin typeface="Calibri" charset="0"/>
              </a:rPr>
              <a:t>,,</a:t>
            </a:r>
            <a:r>
              <a:rPr lang="en-GB" sz="1400" dirty="0">
                <a:latin typeface="Calibri" charset="0"/>
              </a:rPr>
              <a:t> ArcGIS…</a:t>
            </a:r>
            <a:r>
              <a:rPr lang="sl-SI" sz="1400" dirty="0">
                <a:latin typeface="Calibri" charset="0"/>
              </a:rPr>
              <a:t>)</a:t>
            </a:r>
          </a:p>
        </p:txBody>
      </p:sp>
      <p:sp>
        <p:nvSpPr>
          <p:cNvPr id="32" name="TextBox 49">
            <a:extLst>
              <a:ext uri="{FF2B5EF4-FFF2-40B4-BE49-F238E27FC236}">
                <a16:creationId xmlns:a16="http://schemas.microsoft.com/office/drawing/2014/main" id="{287F4DB5-00E9-9E4D-8266-7D0A331AB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0494" y="1016169"/>
            <a:ext cx="2417272" cy="307777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sl-SI" sz="1400" dirty="0">
                <a:latin typeface="Calibri" charset="0"/>
              </a:rPr>
              <a:t>Cloud GIS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B78EBF-106C-8544-9731-2EFA8F14679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7377" y="4403218"/>
            <a:ext cx="3019708" cy="19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5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A1872-4F7E-4C47-AF26-B5452FC003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7</a:t>
            </a:fld>
            <a:endParaRPr lang="en-SI"/>
          </a:p>
        </p:txBody>
      </p:sp>
      <p:pic>
        <p:nvPicPr>
          <p:cNvPr id="5" name="Picture 4" descr="Screen Shot 2018-09-29 at 15.16.46.png">
            <a:extLst>
              <a:ext uri="{FF2B5EF4-FFF2-40B4-BE49-F238E27FC236}">
                <a16:creationId xmlns:a16="http://schemas.microsoft.com/office/drawing/2014/main" id="{366FAA9A-3262-D448-A39F-E0BDC712AE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0839" y="0"/>
            <a:ext cx="6370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7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5401-AE8B-744A-80DC-B8839D284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 Playground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A64D5-6F1D-FA47-92DE-5C8EE4552B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8</a:t>
            </a:fld>
            <a:endParaRPr lang="en-S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8E3F8-B5E9-6D47-A746-B50C8CB2A2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640" y="1363830"/>
            <a:ext cx="8818720" cy="4970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30650-5E18-AD47-8678-D279FE250763}"/>
              </a:ext>
            </a:extLst>
          </p:cNvPr>
          <p:cNvSpPr txBox="1"/>
          <p:nvPr/>
        </p:nvSpPr>
        <p:spPr>
          <a:xfrm>
            <a:off x="1928420" y="6293676"/>
            <a:ext cx="8335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https://apps.sentinel-hub.com/sentinel-playground/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6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AC24-149F-484B-AAD8-D2274C07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329"/>
            <a:ext cx="10515600" cy="1153571"/>
          </a:xfrm>
        </p:spPr>
        <p:txBody>
          <a:bodyPr/>
          <a:lstStyle/>
          <a:p>
            <a:r>
              <a:rPr lang="en-US" dirty="0"/>
              <a:t>EO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2DA34-A1F3-614B-9DDA-328BD02CE6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8375FA0-4C70-4554-B8D8-BE72A1C5126B}" type="slidenum">
              <a:rPr lang="en-SI" smtClean="0"/>
              <a:pPr/>
              <a:t>9</a:t>
            </a:fld>
            <a:endParaRPr lang="en-SI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92C3C-2E19-3447-ACCF-C96BAA5B1E6D}"/>
              </a:ext>
            </a:extLst>
          </p:cNvPr>
          <p:cNvSpPr txBox="1"/>
          <p:nvPr/>
        </p:nvSpPr>
        <p:spPr>
          <a:xfrm>
            <a:off x="2591836" y="6304965"/>
            <a:ext cx="7008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https://apps.sentinel-hub.com/eo-browser/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 descr="Screen Shot 2017-03-15 at 22.02.31.png">
            <a:extLst>
              <a:ext uri="{FF2B5EF4-FFF2-40B4-BE49-F238E27FC236}">
                <a16:creationId xmlns:a16="http://schemas.microsoft.com/office/drawing/2014/main" id="{ACF9726A-64A3-8348-9C17-FA45D3C6B3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762" y="1270949"/>
            <a:ext cx="9062270" cy="4949886"/>
          </a:xfrm>
          <a:prstGeom prst="rect">
            <a:avLst/>
          </a:prstGeom>
        </p:spPr>
      </p:pic>
      <p:pic>
        <p:nvPicPr>
          <p:cNvPr id="7" name="Picture 6" descr="Screen Shot 2017-03-15 at 22.02.52.png">
            <a:extLst>
              <a:ext uri="{FF2B5EF4-FFF2-40B4-BE49-F238E27FC236}">
                <a16:creationId xmlns:a16="http://schemas.microsoft.com/office/drawing/2014/main" id="{05775A47-4376-9140-8238-B626DB19C2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764" y="1285433"/>
            <a:ext cx="9062273" cy="4935011"/>
          </a:xfrm>
          <a:prstGeom prst="rect">
            <a:avLst/>
          </a:prstGeom>
        </p:spPr>
      </p:pic>
      <p:pic>
        <p:nvPicPr>
          <p:cNvPr id="8" name="Picture 7" descr="Screen Shot 2017-03-15 at 22.03.13.png">
            <a:extLst>
              <a:ext uri="{FF2B5EF4-FFF2-40B4-BE49-F238E27FC236}">
                <a16:creationId xmlns:a16="http://schemas.microsoft.com/office/drawing/2014/main" id="{B706A31C-D8D5-8548-AC9F-5285CF6295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762" y="1270949"/>
            <a:ext cx="9062270" cy="4949886"/>
          </a:xfrm>
          <a:prstGeom prst="rect">
            <a:avLst/>
          </a:prstGeom>
        </p:spPr>
      </p:pic>
      <p:pic>
        <p:nvPicPr>
          <p:cNvPr id="9" name="Picture 8" descr="Screen Shot 2017-03-15 at 22.03.21.png">
            <a:extLst>
              <a:ext uri="{FF2B5EF4-FFF2-40B4-BE49-F238E27FC236}">
                <a16:creationId xmlns:a16="http://schemas.microsoft.com/office/drawing/2014/main" id="{95D7040A-9947-8046-B88C-8B684A4514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762" y="1270949"/>
            <a:ext cx="9062270" cy="4949886"/>
          </a:xfrm>
          <a:prstGeom prst="rect">
            <a:avLst/>
          </a:prstGeom>
        </p:spPr>
      </p:pic>
      <p:pic>
        <p:nvPicPr>
          <p:cNvPr id="10" name="Picture 9" descr="Screen Shot 2017-03-15 at 22.11.54.png">
            <a:extLst>
              <a:ext uri="{FF2B5EF4-FFF2-40B4-BE49-F238E27FC236}">
                <a16:creationId xmlns:a16="http://schemas.microsoft.com/office/drawing/2014/main" id="{F35A5740-9BEC-9A4B-831E-4637C3A0B57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764" y="1285433"/>
            <a:ext cx="9062273" cy="4935011"/>
          </a:xfrm>
          <a:prstGeom prst="rect">
            <a:avLst/>
          </a:prstGeom>
        </p:spPr>
      </p:pic>
      <p:pic>
        <p:nvPicPr>
          <p:cNvPr id="11" name="Picture 10" descr="Screen Shot 2017-03-15 at 22.21.56.png">
            <a:extLst>
              <a:ext uri="{FF2B5EF4-FFF2-40B4-BE49-F238E27FC236}">
                <a16:creationId xmlns:a16="http://schemas.microsoft.com/office/drawing/2014/main" id="{8AA6C505-9144-5546-A45A-2482038049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764" y="1282547"/>
            <a:ext cx="9091810" cy="4966020"/>
          </a:xfrm>
          <a:prstGeom prst="rect">
            <a:avLst/>
          </a:prstGeom>
        </p:spPr>
      </p:pic>
      <p:pic>
        <p:nvPicPr>
          <p:cNvPr id="12" name="Picture 11" descr="Screen Shot 2017-03-15 at 23.01.26.png">
            <a:extLst>
              <a:ext uri="{FF2B5EF4-FFF2-40B4-BE49-F238E27FC236}">
                <a16:creationId xmlns:a16="http://schemas.microsoft.com/office/drawing/2014/main" id="{075CF239-D4C9-D34A-8798-77C0082A36A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0763" y="1285435"/>
            <a:ext cx="9060300" cy="4935008"/>
          </a:xfrm>
          <a:prstGeom prst="rect">
            <a:avLst/>
          </a:prstGeom>
        </p:spPr>
      </p:pic>
      <p:pic>
        <p:nvPicPr>
          <p:cNvPr id="13" name="Picture 12" descr="Screen Shot 2017-04-24 at 11.24.48.png">
            <a:extLst>
              <a:ext uri="{FF2B5EF4-FFF2-40B4-BE49-F238E27FC236}">
                <a16:creationId xmlns:a16="http://schemas.microsoft.com/office/drawing/2014/main" id="{FCCB630C-01ED-5E40-8AA7-516F214F442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763" y="1286718"/>
            <a:ext cx="9904345" cy="4921221"/>
          </a:xfrm>
          <a:prstGeom prst="rect">
            <a:avLst/>
          </a:prstGeom>
        </p:spPr>
      </p:pic>
      <p:pic>
        <p:nvPicPr>
          <p:cNvPr id="14" name="Picture 13" descr="Screen Shot 2017-04-24 at 11.26.41.png">
            <a:extLst>
              <a:ext uri="{FF2B5EF4-FFF2-40B4-BE49-F238E27FC236}">
                <a16:creationId xmlns:a16="http://schemas.microsoft.com/office/drawing/2014/main" id="{C6690A78-75BF-324B-8A26-A085FE4EEB0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431" y="1313890"/>
            <a:ext cx="8625137" cy="49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8CF2E"/>
      </a:accent1>
      <a:accent2>
        <a:srgbClr val="92D050"/>
      </a:accent2>
      <a:accent3>
        <a:srgbClr val="727612"/>
      </a:accent3>
      <a:accent4>
        <a:srgbClr val="BFBFBF"/>
      </a:accent4>
      <a:accent5>
        <a:srgbClr val="FEE599"/>
      </a:accent5>
      <a:accent6>
        <a:srgbClr val="C5E0B3"/>
      </a:accent6>
      <a:hlink>
        <a:srgbClr val="92D050"/>
      </a:hlink>
      <a:folHlink>
        <a:srgbClr val="954F72"/>
      </a:folHlink>
    </a:clrScheme>
    <a:fontScheme name="Sinergise">
      <a:majorFont>
        <a:latin typeface="Calibri bold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455</Words>
  <Application>Microsoft Macintosh PowerPoint</Application>
  <PresentationFormat>Widescreen</PresentationFormat>
  <Paragraphs>115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bold</vt:lpstr>
      <vt:lpstr>Cambria</vt:lpstr>
      <vt:lpstr>Courier New</vt:lpstr>
      <vt:lpstr>Sans Serif</vt:lpstr>
      <vt:lpstr>TeX Gyre Cursor</vt:lpstr>
      <vt:lpstr>Times New Roman</vt:lpstr>
      <vt:lpstr>Verdana</vt:lpstr>
      <vt:lpstr>Office Theme</vt:lpstr>
      <vt:lpstr>Sentinel Hub and eo-learn  Bridging Earth Observation data and Machine Learning in Python</vt:lpstr>
      <vt:lpstr>Overview</vt:lpstr>
      <vt:lpstr>Revolution in EO</vt:lpstr>
      <vt:lpstr>Revolution aka chaos in EO</vt:lpstr>
      <vt:lpstr>Sentinel Hub™ (sentinel-hub.com)</vt:lpstr>
      <vt:lpstr>PowerPoint Presentation</vt:lpstr>
      <vt:lpstr>PowerPoint Presentation</vt:lpstr>
      <vt:lpstr>Sentinel Playground</vt:lpstr>
      <vt:lpstr>EO Browser</vt:lpstr>
      <vt:lpstr>Custom Scripts</vt:lpstr>
      <vt:lpstr>PowerPoint Presentation</vt:lpstr>
      <vt:lpstr>Challenges</vt:lpstr>
      <vt:lpstr>Data</vt:lpstr>
      <vt:lpstr>Labels</vt:lpstr>
      <vt:lpstr>Building blocks put together</vt:lpstr>
      <vt:lpstr>PowerPoint Presentation</vt:lpstr>
      <vt:lpstr>Land Classification (Slovenia)</vt:lpstr>
      <vt:lpstr>How can one start the exploration?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Matej Batič</cp:lastModifiedBy>
  <cp:revision>1529</cp:revision>
  <dcterms:created xsi:type="dcterms:W3CDTF">2018-09-21T12:05:11Z</dcterms:created>
  <dcterms:modified xsi:type="dcterms:W3CDTF">2019-09-19T09:51:58Z</dcterms:modified>
</cp:coreProperties>
</file>